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6" r:id="rId1"/>
  </p:sldMasterIdLst>
  <p:notesMasterIdLst>
    <p:notesMasterId r:id="rId5"/>
  </p:notesMasterIdLst>
  <p:sldIdLst>
    <p:sldId id="256" r:id="rId2"/>
    <p:sldId id="257" r:id="rId3"/>
    <p:sldId id="266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6" autoAdjust="0"/>
    <p:restoredTop sz="87179" autoAdjust="0"/>
  </p:normalViewPr>
  <p:slideViewPr>
    <p:cSldViewPr snapToGrid="0">
      <p:cViewPr varScale="1">
        <p:scale>
          <a:sx n="96" d="100"/>
          <a:sy n="96" d="100"/>
        </p:scale>
        <p:origin x="8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52A77F-9473-4C34-A345-2CECBF103D83}" type="datetimeFigureOut">
              <a:rPr lang="en-GB" smtClean="0"/>
              <a:t>01/10/2026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52784B-2E66-4BC5-B46F-4480E20CA0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57050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52784B-2E66-4BC5-B46F-4480E20CA02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4575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164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15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201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852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245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274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515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8226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4025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63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133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74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19" r:id="rId6"/>
    <p:sldLayoutId id="2147483715" r:id="rId7"/>
    <p:sldLayoutId id="2147483716" r:id="rId8"/>
    <p:sldLayoutId id="2147483717" r:id="rId9"/>
    <p:sldLayoutId id="2147483718" r:id="rId10"/>
    <p:sldLayoutId id="2147483720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33E93247-6229-44AB-A550-739E971E6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75AEA5-D4B4-8B0A-2083-C2CB1694263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091" t="29041" b="2777"/>
          <a:stretch>
            <a:fillRect/>
          </a:stretch>
        </p:blipFill>
        <p:spPr>
          <a:xfrm>
            <a:off x="0" y="10"/>
            <a:ext cx="12191980" cy="68579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AB476BF-4EE2-5243-CABB-6CC72C39B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507179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9CF29F-AC40-CD92-D924-63C1861C33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06780" y="978409"/>
            <a:ext cx="4496529" cy="3678268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GB" sz="5100" dirty="0"/>
              <a:t>Public Procurement Policy Development Pipeline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77049F-AAAF-4440-6208-2AB119436D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03288" y="4729138"/>
            <a:ext cx="4488812" cy="1150453"/>
          </a:xfrm>
        </p:spPr>
        <p:txBody>
          <a:bodyPr anchor="b">
            <a:normAutofit/>
          </a:bodyPr>
          <a:lstStyle/>
          <a:p>
            <a:r>
              <a:rPr lang="en-GB" sz="3200" b="1" i="0" dirty="0"/>
              <a:t>October 2026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0D28EA4-6F96-F7C6-1D07-5BA5C27387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06781" y="508090"/>
            <a:ext cx="449275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DFF93C5-0576-D227-80A7-4CFBA8791A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10119" y="6209925"/>
            <a:ext cx="4492754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08646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208F5-328D-477F-6D7F-EC52999B1C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160" y="997209"/>
            <a:ext cx="11155680" cy="123164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b="1" dirty="0"/>
              <a:t>Procurement Policy Pipeline - Principles  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53BD7F5-C597-C444-BBE6-24294663C1BD}"/>
              </a:ext>
            </a:extLst>
          </p:cNvPr>
          <p:cNvSpPr txBox="1">
            <a:spLocks/>
          </p:cNvSpPr>
          <p:nvPr/>
        </p:nvSpPr>
        <p:spPr>
          <a:xfrm>
            <a:off x="415290" y="1794510"/>
            <a:ext cx="11155680" cy="437489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/>
              <a:t>The Policy Development Pipeline is in date order, starting from the most recent Policy Review  </a:t>
            </a:r>
          </a:p>
          <a:p>
            <a:r>
              <a:rPr lang="en-GB" sz="3200" dirty="0"/>
              <a:t>Procurement Policy Notes (PPNs) will be reviewed every 5 years (as a minimum) </a:t>
            </a:r>
          </a:p>
          <a:p>
            <a:r>
              <a:rPr lang="en-GB" sz="3200" dirty="0"/>
              <a:t>Policies will be updated following stakeholder engagement as outlined in the Public Procurement Stakeholder Engagement Strategy </a:t>
            </a:r>
          </a:p>
          <a:p>
            <a:r>
              <a:rPr lang="en-GB" sz="3200" dirty="0"/>
              <a:t>Executive Approval will be sought for revisions to existing PPNs or new PPNs</a:t>
            </a:r>
          </a:p>
          <a:p>
            <a:r>
              <a:rPr lang="en-GB" sz="3200" dirty="0"/>
              <a:t>The Pipeline will be updated on a quarterly basis</a:t>
            </a:r>
          </a:p>
          <a:p>
            <a:endParaRPr lang="en-GB" sz="3200" dirty="0"/>
          </a:p>
          <a:p>
            <a:endParaRPr lang="en-GB" sz="4400" b="1" dirty="0"/>
          </a:p>
        </p:txBody>
      </p:sp>
    </p:spTree>
    <p:extLst>
      <p:ext uri="{BB962C8B-B14F-4D97-AF65-F5344CB8AC3E}">
        <p14:creationId xmlns:p14="http://schemas.microsoft.com/office/powerpoint/2010/main" val="565252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8C8A62-34CC-761C-F484-AB9CEE986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6848A58-D7C6-DF17-9391-BDB557663E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3371554"/>
              </p:ext>
            </p:extLst>
          </p:nvPr>
        </p:nvGraphicFramePr>
        <p:xfrm>
          <a:off x="1" y="0"/>
          <a:ext cx="12191999" cy="685799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67475">
                  <a:extLst>
                    <a:ext uri="{9D8B030D-6E8A-4147-A177-3AD203B41FA5}">
                      <a16:colId xmlns:a16="http://schemas.microsoft.com/office/drawing/2014/main" val="2417047870"/>
                    </a:ext>
                  </a:extLst>
                </a:gridCol>
                <a:gridCol w="1741532">
                  <a:extLst>
                    <a:ext uri="{9D8B030D-6E8A-4147-A177-3AD203B41FA5}">
                      <a16:colId xmlns:a16="http://schemas.microsoft.com/office/drawing/2014/main" val="1539098856"/>
                    </a:ext>
                  </a:extLst>
                </a:gridCol>
                <a:gridCol w="1868913">
                  <a:extLst>
                    <a:ext uri="{9D8B030D-6E8A-4147-A177-3AD203B41FA5}">
                      <a16:colId xmlns:a16="http://schemas.microsoft.com/office/drawing/2014/main" val="2646471364"/>
                    </a:ext>
                  </a:extLst>
                </a:gridCol>
                <a:gridCol w="5214079">
                  <a:extLst>
                    <a:ext uri="{9D8B030D-6E8A-4147-A177-3AD203B41FA5}">
                      <a16:colId xmlns:a16="http://schemas.microsoft.com/office/drawing/2014/main" val="3596958910"/>
                    </a:ext>
                  </a:extLst>
                </a:gridCol>
              </a:tblGrid>
              <a:tr h="81180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Policy 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1370" marR="5137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Dates of Publication 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1370" marR="5137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Date of Next Review 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1370" marR="5137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Current status </a:t>
                      </a:r>
                    </a:p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1370" marR="51370" marT="0" marB="0"/>
                </a:tc>
                <a:extLst>
                  <a:ext uri="{0D108BD9-81ED-4DB2-BD59-A6C34878D82A}">
                    <a16:rowId xmlns:a16="http://schemas.microsoft.com/office/drawing/2014/main" val="923688075"/>
                  </a:ext>
                </a:extLst>
              </a:tr>
              <a:tr h="112960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PPN 01/21 – Social Value in Procurement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1370" marR="5137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July 2021</a:t>
                      </a:r>
                    </a:p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December 2024</a:t>
                      </a:r>
                    </a:p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(current version)</a:t>
                      </a:r>
                    </a:p>
                  </a:txBody>
                  <a:tcPr marL="51370" marR="5137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December 2026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1370" marR="51370" marT="0" marB="0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effectLst/>
                        </a:rPr>
                        <a:t>Current version effective from 24 February 2025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effectLst/>
                        </a:rPr>
                        <a:t>Currently reviewing t</a:t>
                      </a:r>
                      <a:r>
                        <a:rPr lang="en-US" sz="1600" dirty="0">
                          <a:effectLst/>
                        </a:rPr>
                        <a:t>he % minimum score to consider whether an increase will help to meet the policy intention.</a:t>
                      </a:r>
                      <a:endParaRPr lang="en-GB" sz="1600" dirty="0">
                        <a:effectLst/>
                      </a:endParaRPr>
                    </a:p>
                  </a:txBody>
                  <a:tcPr marL="51370" marR="51370" marT="0" marB="0"/>
                </a:tc>
                <a:extLst>
                  <a:ext uri="{0D108BD9-81ED-4DB2-BD59-A6C34878D82A}">
                    <a16:rowId xmlns:a16="http://schemas.microsoft.com/office/drawing/2014/main" val="2644851618"/>
                  </a:ext>
                </a:extLst>
              </a:tr>
              <a:tr h="92362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effectLst/>
                        </a:rPr>
                        <a:t>PPN 05/21 – Human Rights in Public Procurement</a:t>
                      </a:r>
                    </a:p>
                  </a:txBody>
                  <a:tcPr marL="51370" marR="5137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effectLst/>
                        </a:rPr>
                        <a:t>November 2021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1370" marR="5137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tx1"/>
                          </a:solidFill>
                          <a:effectLst/>
                        </a:rPr>
                        <a:t>June 2026</a:t>
                      </a:r>
                    </a:p>
                  </a:txBody>
                  <a:tcPr marL="51370" marR="51370" marT="0" marB="0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strike="noStrike" dirty="0">
                          <a:solidFill>
                            <a:schemeClr val="tx1"/>
                          </a:solidFill>
                          <a:effectLst/>
                        </a:rPr>
                        <a:t>A review of the PPN is currently ongoing in consultation with the Human Rights Commission and key stakeholders</a:t>
                      </a:r>
                      <a:endParaRPr lang="en-GB" sz="1600" strike="noStrike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1370" marR="51370" marT="0" marB="0"/>
                </a:tc>
                <a:extLst>
                  <a:ext uri="{0D108BD9-81ED-4DB2-BD59-A6C34878D82A}">
                    <a16:rowId xmlns:a16="http://schemas.microsoft.com/office/drawing/2014/main" val="2179443584"/>
                  </a:ext>
                </a:extLst>
              </a:tr>
              <a:tr h="1200223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PPN 02/21 – Procurement of Social and Other Specific Services (Light Touch Services) 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1370" marR="5137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November 2021</a:t>
                      </a:r>
                    </a:p>
                    <a:p>
                      <a:pPr>
                        <a:buNone/>
                      </a:pP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January 2026 (current version)</a:t>
                      </a:r>
                    </a:p>
                  </a:txBody>
                  <a:tcPr marL="51370" marR="5137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strike="noStrike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December 2030</a:t>
                      </a:r>
                    </a:p>
                  </a:txBody>
                  <a:tcPr marL="51370" marR="51370" marT="0" marB="0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strike="noStrike" dirty="0">
                          <a:effectLst/>
                        </a:rPr>
                        <a:t>Executive approved revised PPN 17 December 2025</a:t>
                      </a: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strike="noStrike" dirty="0">
                          <a:effectLst/>
                        </a:rPr>
                        <a:t>Revised PPN is effective from 6 January 2026</a:t>
                      </a:r>
                    </a:p>
                  </a:txBody>
                  <a:tcPr marL="51370" marR="51370" marT="0" marB="0"/>
                </a:tc>
                <a:extLst>
                  <a:ext uri="{0D108BD9-81ED-4DB2-BD59-A6C34878D82A}">
                    <a16:rowId xmlns:a16="http://schemas.microsoft.com/office/drawing/2014/main" val="2070337585"/>
                  </a:ext>
                </a:extLst>
              </a:tr>
              <a:tr h="87290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Public Procurement Policy Statement</a:t>
                      </a:r>
                    </a:p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1370" marR="5137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effectLst/>
                        </a:rPr>
                        <a:t>June 2025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1370" marR="5137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effectLst/>
                        </a:rPr>
                        <a:t>June 2030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1370" marR="51370" marT="0" marB="0"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sz="1600" dirty="0">
                          <a:effectLst/>
                        </a:rPr>
                        <a:t>The Public Procurement Policy Statement was published on 6 June 2025 and replaced the 2002 Public Procurement Policy Document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1370" marR="51370" marT="0" marB="0"/>
                </a:tc>
                <a:extLst>
                  <a:ext uri="{0D108BD9-81ED-4DB2-BD59-A6C34878D82A}">
                    <a16:rowId xmlns:a16="http://schemas.microsoft.com/office/drawing/2014/main" val="115297871"/>
                  </a:ext>
                </a:extLst>
              </a:tr>
              <a:tr h="6944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effectLst/>
                        </a:rPr>
                        <a:t>PPN 03/21 – Supply Chain Resilience 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1370" marR="5137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effectLst/>
                        </a:rPr>
                        <a:t>November 2021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1370" marR="51370" marT="0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effectLst/>
                        </a:rPr>
                        <a:t>November 2026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dirty="0">
                        <a:effectLst/>
                      </a:endParaRPr>
                    </a:p>
                  </a:txBody>
                  <a:tcPr marL="51370" marR="5137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GB" sz="1600" dirty="0">
                        <a:effectLst/>
                      </a:endParaRPr>
                    </a:p>
                  </a:txBody>
                  <a:tcPr marL="51370" marR="51370" marT="0" marB="0"/>
                </a:tc>
                <a:extLst>
                  <a:ext uri="{0D108BD9-81ED-4DB2-BD59-A6C34878D82A}">
                    <a16:rowId xmlns:a16="http://schemas.microsoft.com/office/drawing/2014/main" val="4283669812"/>
                  </a:ext>
                </a:extLst>
              </a:tr>
              <a:tr h="122542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PPN 04/21 – Procurement Control Limits</a:t>
                      </a:r>
                    </a:p>
                  </a:txBody>
                  <a:tcPr marL="51370" marR="5137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November 2021</a:t>
                      </a:r>
                    </a:p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</a:p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March 2025 (current version)</a:t>
                      </a:r>
                    </a:p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 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1370" marR="51370" marT="0" marB="0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GB" sz="1600" dirty="0">
                          <a:effectLst/>
                        </a:rPr>
                        <a:t>March 2030</a:t>
                      </a:r>
                      <a:endParaRPr lang="en-GB" sz="16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ptos" panose="020B0004020202020204" pitchFamily="34" charset="0"/>
                      </a:endParaRPr>
                    </a:p>
                  </a:txBody>
                  <a:tcPr marL="51370" marR="51370" marT="0" marB="0"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effectLst/>
                        </a:rPr>
                        <a:t>PPN was updated to reflect inflationary increases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6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Aptos" panose="020B0004020202020204" pitchFamily="34" charset="0"/>
                        </a:rPr>
                        <a:t>Revised PPN is effective from 6 March 2025</a:t>
                      </a:r>
                    </a:p>
                  </a:txBody>
                  <a:tcPr marL="51370" marR="51370" marT="0" marB="0"/>
                </a:tc>
                <a:extLst>
                  <a:ext uri="{0D108BD9-81ED-4DB2-BD59-A6C34878D82A}">
                    <a16:rowId xmlns:a16="http://schemas.microsoft.com/office/drawing/2014/main" val="25975426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6891496"/>
      </p:ext>
    </p:extLst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282</Words>
  <Application>Microsoft Office PowerPoint</Application>
  <PresentationFormat>Widescreen</PresentationFormat>
  <Paragraphs>50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Arial</vt:lpstr>
      <vt:lpstr>Bierstadt</vt:lpstr>
      <vt:lpstr>Neue Haas Grotesk Text Pro</vt:lpstr>
      <vt:lpstr>GestaltVTI</vt:lpstr>
      <vt:lpstr>Public Procurement Policy Development Pipeline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Public Procurement Development Pipeline</dc:title>
  <dc:creator/>
  <cp:keywords>Public Procurement Development Pipeline</cp:keywords>
  <cp:lastModifiedBy/>
  <cp:revision>1</cp:revision>
  <dcterms:created xsi:type="dcterms:W3CDTF">2026-10-01T15:50:04Z</dcterms:created>
  <dcterms:modified xsi:type="dcterms:W3CDTF">2026-10-01T15:51:13Z</dcterms:modified>
</cp:coreProperties>
</file>